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4" r:id="rId3"/>
    <p:sldId id="281" r:id="rId4"/>
    <p:sldId id="279" r:id="rId5"/>
    <p:sldId id="323" r:id="rId6"/>
    <p:sldId id="324" r:id="rId7"/>
    <p:sldId id="308" r:id="rId8"/>
    <p:sldId id="268" r:id="rId9"/>
    <p:sldId id="282" r:id="rId10"/>
    <p:sldId id="283" r:id="rId11"/>
    <p:sldId id="284" r:id="rId12"/>
    <p:sldId id="309" r:id="rId13"/>
    <p:sldId id="315" r:id="rId14"/>
    <p:sldId id="317" r:id="rId15"/>
    <p:sldId id="322" r:id="rId16"/>
    <p:sldId id="318" r:id="rId17"/>
    <p:sldId id="319" r:id="rId18"/>
    <p:sldId id="297" r:id="rId19"/>
    <p:sldId id="286" r:id="rId20"/>
    <p:sldId id="288" r:id="rId21"/>
    <p:sldId id="289" r:id="rId22"/>
    <p:sldId id="291" r:id="rId23"/>
    <p:sldId id="293" r:id="rId24"/>
    <p:sldId id="292" r:id="rId25"/>
    <p:sldId id="294" r:id="rId26"/>
    <p:sldId id="290" r:id="rId27"/>
    <p:sldId id="295" r:id="rId28"/>
    <p:sldId id="296" r:id="rId29"/>
    <p:sldId id="298" r:id="rId30"/>
    <p:sldId id="312" r:id="rId31"/>
    <p:sldId id="321" r:id="rId32"/>
    <p:sldId id="320" r:id="rId33"/>
    <p:sldId id="299" r:id="rId34"/>
    <p:sldId id="300" r:id="rId35"/>
    <p:sldId id="301" r:id="rId36"/>
    <p:sldId id="313" r:id="rId37"/>
    <p:sldId id="305" r:id="rId38"/>
    <p:sldId id="314" r:id="rId39"/>
    <p:sldId id="271" r:id="rId40"/>
    <p:sldId id="260" r:id="rId41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FA595B-EE3C-8F4E-961B-A406DE362A6D}">
          <p14:sldIdLst>
            <p14:sldId id="256"/>
            <p14:sldId id="274"/>
            <p14:sldId id="281"/>
            <p14:sldId id="279"/>
            <p14:sldId id="323"/>
            <p14:sldId id="324"/>
            <p14:sldId id="308"/>
            <p14:sldId id="268"/>
          </p14:sldIdLst>
        </p14:section>
        <p14:section name="GitHub" id="{6C15A7DF-BA84-F940-A291-9898246A1856}">
          <p14:sldIdLst>
            <p14:sldId id="282"/>
            <p14:sldId id="283"/>
            <p14:sldId id="284"/>
            <p14:sldId id="309"/>
          </p14:sldIdLst>
        </p14:section>
        <p14:section name="EB IAM" id="{58A568EF-5971-9446-82C8-3609A28ED0C3}">
          <p14:sldIdLst>
            <p14:sldId id="315"/>
            <p14:sldId id="317"/>
            <p14:sldId id="322"/>
            <p14:sldId id="318"/>
            <p14:sldId id="319"/>
          </p14:sldIdLst>
        </p14:section>
        <p14:section name="EC2" id="{B4878EED-FE5B-E642-9958-5ACF799CF66A}">
          <p14:sldIdLst>
            <p14:sldId id="297"/>
            <p14:sldId id="286"/>
            <p14:sldId id="288"/>
            <p14:sldId id="289"/>
            <p14:sldId id="291"/>
            <p14:sldId id="293"/>
            <p14:sldId id="292"/>
          </p14:sldIdLst>
        </p14:section>
        <p14:section name="Jenkins Install" id="{EDAB8ACE-5EED-F843-B472-1FBF23A24AEF}">
          <p14:sldIdLst>
            <p14:sldId id="294"/>
            <p14:sldId id="290"/>
            <p14:sldId id="295"/>
            <p14:sldId id="296"/>
            <p14:sldId id="298"/>
            <p14:sldId id="312"/>
            <p14:sldId id="321"/>
            <p14:sldId id="320"/>
            <p14:sldId id="299"/>
            <p14:sldId id="300"/>
            <p14:sldId id="301"/>
            <p14:sldId id="313"/>
            <p14:sldId id="305"/>
          </p14:sldIdLst>
        </p14:section>
        <p14:section name="Wrapup" id="{20F26B90-722A-CA46-BC29-7C99C960E821}">
          <p14:sldIdLst>
            <p14:sldId id="314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pos="3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65"/>
    <a:srgbClr val="2C2C5E"/>
    <a:srgbClr val="2A3676"/>
    <a:srgbClr val="2C2B5B"/>
    <a:srgbClr val="2D2A59"/>
    <a:srgbClr val="2B336F"/>
    <a:srgbClr val="100D2F"/>
    <a:srgbClr val="349C39"/>
    <a:srgbClr val="349B39"/>
    <a:srgbClr val="0E0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9" autoAdjust="0"/>
    <p:restoredTop sz="94622" autoAdjust="0"/>
  </p:normalViewPr>
  <p:slideViewPr>
    <p:cSldViewPr snapToGrid="0">
      <p:cViewPr>
        <p:scale>
          <a:sx n="100" d="100"/>
          <a:sy n="100" d="100"/>
        </p:scale>
        <p:origin x="2176" y="1232"/>
      </p:cViewPr>
      <p:guideLst>
        <p:guide orient="horz" pos="208"/>
        <p:guide pos="3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15E4-8093-B541-9205-FE6E0C368BC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5337-DE60-FE46-B25D-E9C56436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AC1D-0014-3042-AD57-BE90BD001168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661DF-343D-BB44-9D97-97D0C81D1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866" y="4084107"/>
            <a:ext cx="8280400" cy="454025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333" y="4589463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79"/>
            <a:ext cx="9144000" cy="386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Blank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041400"/>
            <a:ext cx="3131820" cy="31318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5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9335" y="755650"/>
            <a:ext cx="8453966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Plain Silhouette Text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51301" y="755650"/>
            <a:ext cx="4572000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9919" y="755650"/>
            <a:ext cx="3738031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2033"/>
            <a:ext cx="9144000" cy="1071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776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5170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01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2336800" y="1695450"/>
            <a:ext cx="3511550" cy="22923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2">
    <p:bg>
      <p:bgPr>
        <a:solidFill>
          <a:srgbClr val="222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" y="4075640"/>
            <a:ext cx="8280400" cy="45402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4597929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98" y="-6163"/>
            <a:ext cx="9144000" cy="386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5272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741863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5" name="Picture 4" descr="theme-blue-banner-lin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0328"/>
            <a:ext cx="9144000" cy="6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3397"/>
            <a:ext cx="91440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9800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200" y="863600"/>
            <a:ext cx="3852863" cy="33956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208463" y="855663"/>
            <a:ext cx="4206875" cy="340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0034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4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42164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4688" y="769938"/>
            <a:ext cx="42672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820"/>
            <a:ext cx="9144000" cy="5856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43646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463"/>
            <a:ext cx="9144000" cy="6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88526"/>
            <a:ext cx="9144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56100"/>
            <a:ext cx="9144000" cy="7874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7800" y="744538"/>
            <a:ext cx="8348663" cy="355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694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1533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500"/>
            <a:ext cx="9144000" cy="7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723"/>
            <a:ext cx="9144000" cy="38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221163"/>
            <a:ext cx="9144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43455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335" y="197908"/>
            <a:ext cx="8255000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800" y="8699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" smtClean="0">
                <a:solidFill>
                  <a:srgbClr val="C0C0C0"/>
                </a:solidFill>
                <a:latin typeface="+mj-lt"/>
              </a:defRPr>
            </a:lvl1pPr>
          </a:lstStyle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8934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161867" y="4741862"/>
            <a:ext cx="338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11" r:id="rId3"/>
    <p:sldLayoutId id="2147484019" r:id="rId4"/>
    <p:sldLayoutId id="2147484018" r:id="rId5"/>
    <p:sldLayoutId id="2147484023" r:id="rId6"/>
    <p:sldLayoutId id="2147484010" r:id="rId7"/>
    <p:sldLayoutId id="2147484020" r:id="rId8"/>
    <p:sldLayoutId id="2147484012" r:id="rId9"/>
    <p:sldLayoutId id="2147484009" r:id="rId10"/>
    <p:sldLayoutId id="2147484026" r:id="rId11"/>
    <p:sldLayoutId id="2147484024" r:id="rId12"/>
    <p:sldLayoutId id="2147484025" r:id="rId13"/>
    <p:sldLayoutId id="2147484016" r:id="rId14"/>
    <p:sldLayoutId id="2147484022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44.tiff"/><Relationship Id="rId9" Type="http://schemas.openxmlformats.org/officeDocument/2006/relationships/image" Target="../media/image45.emf"/><Relationship Id="rId10" Type="http://schemas.openxmlformats.org/officeDocument/2006/relationships/image" Target="../media/image4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4.tiff"/><Relationship Id="rId7" Type="http://schemas.openxmlformats.org/officeDocument/2006/relationships/image" Target="../media/image45.emf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tiff"/><Relationship Id="rId10" Type="http://schemas.openxmlformats.org/officeDocument/2006/relationships/image" Target="../media/image45.emf"/><Relationship Id="rId11" Type="http://schemas.openxmlformats.org/officeDocument/2006/relationships/image" Target="../media/image4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7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tiff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5.emf"/><Relationship Id="rId8" Type="http://schemas.openxmlformats.org/officeDocument/2006/relationships/image" Target="../media/image46.tiff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tiff"/><Relationship Id="rId12" Type="http://schemas.openxmlformats.org/officeDocument/2006/relationships/image" Target="../media/image31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6" Type="http://schemas.openxmlformats.org/officeDocument/2006/relationships/image" Target="../media/image35.tiff"/><Relationship Id="rId17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png"/><Relationship Id="rId9" Type="http://schemas.openxmlformats.org/officeDocument/2006/relationships/image" Target="../media/image28.tiff"/><Relationship Id="rId10" Type="http://schemas.openxmlformats.org/officeDocument/2006/relationships/image" Target="../media/image2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tiff"/><Relationship Id="rId10" Type="http://schemas.openxmlformats.org/officeDocument/2006/relationships/image" Target="../media/image45.emf"/><Relationship Id="rId11" Type="http://schemas.openxmlformats.org/officeDocument/2006/relationships/image" Target="../media/image4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853" y="196645"/>
            <a:ext cx="7563192" cy="1740310"/>
          </a:xfrm>
        </p:spPr>
        <p:txBody>
          <a:bodyPr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Securing your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DevOps Toolchain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in the 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399" y="4129548"/>
            <a:ext cx="8873613" cy="950981"/>
          </a:xfrm>
        </p:spPr>
        <p:txBody>
          <a:bodyPr/>
          <a:lstStyle/>
          <a:p>
            <a:r>
              <a:rPr lang="en-US" smtClean="0"/>
              <a:t>Tony Rice</a:t>
            </a:r>
            <a:endParaRPr lang="en-US" dirty="0"/>
          </a:p>
          <a:p>
            <a:r>
              <a:rPr lang="en-US" dirty="0" smtClean="0"/>
              <a:t>Cisco Security &amp; Trust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running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virtualenv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source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/bin/activate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https://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/rtphokie/hello-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world.git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or download </a:t>
            </a:r>
            <a:r>
              <a:rPr lang="en-US" sz="2000" b="1" dirty="0">
                <a:latin typeface="+mn-lt"/>
                <a:ea typeface="Courier New" charset="0"/>
                <a:cs typeface="Courier New" charset="0"/>
              </a:rPr>
              <a:t>from Box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(http://bit.ly/isaca-hello-world)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cd hello-world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 requirements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application.py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Visit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http://localhost:5000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3"/>
          <a:stretch/>
        </p:blipFill>
        <p:spPr>
          <a:xfrm>
            <a:off x="811571" y="1880420"/>
            <a:ext cx="7442200" cy="21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</a:t>
            </a:r>
          </a:p>
          <a:p>
            <a:r>
              <a:rPr lang="en-US" dirty="0" smtClean="0"/>
              <a:t>EC2</a:t>
            </a:r>
          </a:p>
          <a:p>
            <a:pPr lvl="1"/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Instances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" y="698551"/>
            <a:ext cx="4074691" cy="371782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362764" y="927001"/>
            <a:ext cx="353961" cy="1514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640176" y="3319721"/>
            <a:ext cx="353961" cy="2081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362764" y="1290084"/>
            <a:ext cx="650987" cy="120502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07" y="825825"/>
            <a:ext cx="9144000" cy="32251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Beanstalk: Provision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18978238">
            <a:off x="4866968" y="2389239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978238">
            <a:off x="5814146" y="2478495"/>
            <a:ext cx="187439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2.7 on 64 Bit Linux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264731">
            <a:off x="5134832" y="4016134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066874"/>
            <a:ext cx="5499100" cy="2658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provision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Create Environment</a:t>
            </a:r>
          </a:p>
          <a:p>
            <a:pPr lvl="1"/>
            <a:r>
              <a:rPr lang="en-US" dirty="0" smtClean="0"/>
              <a:t>Create Webserver (Python, change to 2.7; single instance)</a:t>
            </a:r>
          </a:p>
          <a:p>
            <a:pPr lvl="1"/>
            <a:r>
              <a:rPr lang="en-US" dirty="0" smtClean="0"/>
              <a:t>Use sample application</a:t>
            </a:r>
          </a:p>
          <a:p>
            <a:pPr lvl="1"/>
            <a:r>
              <a:rPr lang="en-US" dirty="0" smtClean="0"/>
              <a:t>Launch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82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IAM: Provision EB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04407"/>
            <a:ext cx="1737437" cy="113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Left Arrow 6"/>
          <p:cNvSpPr/>
          <p:nvPr/>
        </p:nvSpPr>
        <p:spPr>
          <a:xfrm rot="3020873">
            <a:off x="518509" y="969168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8" y="1403570"/>
            <a:ext cx="3169358" cy="167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eft Arrow 8"/>
          <p:cNvSpPr/>
          <p:nvPr/>
        </p:nvSpPr>
        <p:spPr>
          <a:xfrm rot="3020873">
            <a:off x="2187822" y="2649040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3020873">
            <a:off x="2630165" y="1949071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31" y="929290"/>
            <a:ext cx="3400022" cy="257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4137231" y="523306"/>
            <a:ext cx="349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66BB"/>
                </a:solidFill>
                <a:latin typeface="Helvetica Neue" charset="0"/>
              </a:rPr>
              <a:t>AWSElasticBeanstalkFullAccess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t="53311" r="13627" b="15839"/>
          <a:stretch/>
        </p:blipFill>
        <p:spPr>
          <a:xfrm>
            <a:off x="6449188" y="3301397"/>
            <a:ext cx="1906772" cy="39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Arrow 13"/>
          <p:cNvSpPr/>
          <p:nvPr/>
        </p:nvSpPr>
        <p:spPr>
          <a:xfrm rot="3020873">
            <a:off x="5526402" y="30620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18260754">
            <a:off x="7650694" y="3057604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15478" r="10008" b="21800"/>
          <a:stretch/>
        </p:blipFill>
        <p:spPr>
          <a:xfrm>
            <a:off x="6449188" y="3898642"/>
            <a:ext cx="2550562" cy="439442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8260754">
            <a:off x="8203629" y="36548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security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9" y="720777"/>
            <a:ext cx="6489378" cy="3493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51586" y="1170039"/>
            <a:ext cx="2664542" cy="42278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7897" y="2487561"/>
            <a:ext cx="813897" cy="204741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4230245">
            <a:off x="6223820" y="3480619"/>
            <a:ext cx="501445" cy="2556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641" y="126966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 access to port 22</a:t>
            </a:r>
            <a:endParaRPr lang="en-US" dirty="0" smtClean="0"/>
          </a:p>
          <a:p>
            <a:r>
              <a:rPr lang="en-US" dirty="0" smtClean="0"/>
              <a:t>While you are creating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launch EC2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25" y="750274"/>
            <a:ext cx="5543755" cy="338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1553497" y="3538357"/>
            <a:ext cx="2143432" cy="5997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already have these established, </a:t>
            </a:r>
            <a:br>
              <a:rPr lang="en-US" dirty="0" smtClean="0"/>
            </a:br>
            <a:r>
              <a:rPr lang="en-US" dirty="0" smtClean="0"/>
              <a:t>please take care of this now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Amazon AWS account (free tier is fine)</a:t>
            </a:r>
          </a:p>
          <a:p>
            <a:pPr lvl="1"/>
            <a:r>
              <a:rPr lang="en-US" dirty="0" err="1" smtClean="0"/>
              <a:t>aws.amazon.com</a:t>
            </a:r>
            <a:r>
              <a:rPr lang="en-US" dirty="0" smtClean="0"/>
              <a:t>/free</a:t>
            </a:r>
            <a:r>
              <a:rPr lang="en-US" dirty="0"/>
              <a:t>‎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Github.com</a:t>
            </a:r>
            <a:r>
              <a:rPr lang="en-US" dirty="0" smtClean="0"/>
              <a:t>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9" y="1406013"/>
            <a:ext cx="4364119" cy="305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Left Arrow 5"/>
          <p:cNvSpPr/>
          <p:nvPr/>
        </p:nvSpPr>
        <p:spPr>
          <a:xfrm rot="2701927">
            <a:off x="8225028" y="2567946"/>
            <a:ext cx="398612" cy="2655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5" y="706267"/>
            <a:ext cx="5818436" cy="320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9" y="1080615"/>
            <a:ext cx="3907445" cy="238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 rot="18922919">
            <a:off x="752619" y="3440815"/>
            <a:ext cx="884169" cy="422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AWS: </a:t>
            </a:r>
            <a:r>
              <a:rPr lang="en-US" dirty="0"/>
              <a:t>launch EC2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free tier eligible instance type,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66916"/>
            <a:ext cx="5441610" cy="272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Left Arrow 3"/>
          <p:cNvSpPr/>
          <p:nvPr/>
        </p:nvSpPr>
        <p:spPr>
          <a:xfrm rot="18993567">
            <a:off x="3313470" y="2490666"/>
            <a:ext cx="1268361" cy="53094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20" y="2127318"/>
            <a:ext cx="3993201" cy="222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814965">
            <a:off x="5301349" y="2362799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14965">
            <a:off x="6502443" y="2991022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814965">
            <a:off x="7778737" y="3889634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29" y="1896723"/>
            <a:ext cx="5373126" cy="23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pair &amp;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6" y="757084"/>
            <a:ext cx="4274846" cy="318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9411237">
            <a:off x="2919920" y="3889318"/>
            <a:ext cx="619432" cy="321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8" t="46805" r="22425" b="48366"/>
          <a:stretch/>
        </p:blipFill>
        <p:spPr>
          <a:xfrm>
            <a:off x="4640806" y="791742"/>
            <a:ext cx="4109925" cy="482585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4712780">
            <a:off x="6222533" y="1961386"/>
            <a:ext cx="1812813" cy="33465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 shortcut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296" y="651933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host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User ec2-user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Hostname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34.215.204.5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IdentityFile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/Users/trice/Downloads/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ISACA_workshop.pem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9" y="2202426"/>
            <a:ext cx="9098695" cy="198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update</a:t>
            </a:r>
            <a:b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Loaded plugins: priorities, update-motd, upgrade-helper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amzn-main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2.1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amzn-updates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2.5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Resolving Dependencies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--&gt; Running transaction check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---&gt; Package amazon-ssm-agent.x86_64 0:2.1.4.0-1.amzn1 will be </a:t>
            </a:r>
            <a:r>
              <a:rPr lang="is-IS" sz="10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updated</a:t>
            </a: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793" y="651933"/>
            <a:ext cx="8367252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chmod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600 ~/Downloads/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~/Downloads/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ec2-user@34.215.204.5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Warning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No 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xauth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data; using fake authentication data for X11 forwarding.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X11 forwarding request failed on channel 0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__|  __|_ 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_|  (     /   Amazon Linux AMI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    ___|\___|___|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aws.amazon.com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/amazon-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ami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/2017.09-release-notes/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 packages needed for security; 5 packages available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"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update" to apply all updates.</a:t>
            </a:r>
          </a:p>
        </p:txBody>
      </p:sp>
    </p:spTree>
    <p:extLst>
      <p:ext uri="{BB962C8B-B14F-4D97-AF65-F5344CB8AC3E}">
        <p14:creationId xmlns:p14="http://schemas.microsoft.com/office/powerpoint/2010/main" val="105467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018" t="21050" r="9403" b="17334"/>
          <a:stretch/>
        </p:blipFill>
        <p:spPr>
          <a:xfrm>
            <a:off x="533400" y="546101"/>
            <a:ext cx="8178800" cy="386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1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943896"/>
            <a:ext cx="8642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update </a:t>
            </a:r>
            <a:r>
              <a:rPr lang="mr-IN" dirty="0" smtClean="0"/>
              <a:t>–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install -y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dirty="0"/>
              <a:t> -O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yum.repos.d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> \ </a:t>
            </a:r>
            <a:br>
              <a:rPr lang="en-US" dirty="0" smtClean="0"/>
            </a:br>
            <a:r>
              <a:rPr lang="en-US" dirty="0" smtClean="0"/>
              <a:t>   http</a:t>
            </a:r>
            <a:r>
              <a:rPr lang="en-US" dirty="0"/>
              <a:t>://</a:t>
            </a:r>
            <a:r>
              <a:rPr lang="en-US" dirty="0" err="1" smtClean="0"/>
              <a:t>pkg.jenkins-ci.org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rpm --import https://</a:t>
            </a:r>
            <a:r>
              <a:rPr lang="en-US" dirty="0" err="1" smtClean="0"/>
              <a:t>pkg.jenkins.io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jenkins.io.key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jenkins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is-IS" dirty="0" smtClean="0"/>
              <a:t>sudo </a:t>
            </a:r>
            <a:r>
              <a:rPr lang="is-IS" dirty="0"/>
              <a:t>service jenkins start</a:t>
            </a:r>
          </a:p>
          <a:p>
            <a:r>
              <a:rPr lang="is-IS" dirty="0"/>
              <a:t>Starting Jenkins                                         </a:t>
            </a:r>
            <a:r>
              <a:rPr lang="is-IS" dirty="0">
                <a:solidFill>
                  <a:srgbClr val="00B050"/>
                </a:solidFill>
              </a:rPr>
              <a:t>  [  OK  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0619" y="4748408"/>
            <a:ext cx="782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https://d0.awsstatic.com/Projects/P5505030/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aws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project_Jenkins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-build-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server.pdf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1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Java8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639" y="855406"/>
            <a:ext cx="8701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service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start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Starting Jenkins Jenkins requires Java8 or later, but you are running 1.7.0_151-mockbuild_2017_08_09_21_42-b00 from 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jvm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/java-1.7.0-openjdk-1.7.0.151.x86_64/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jre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java.lang.UnsupportedClassVersionError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: 51.0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at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Main.main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(Main.java:124)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install java-1.8.0 </a:t>
            </a:r>
          </a:p>
          <a:p>
            <a:pPr fontAlgn="base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remove java-1.7.0-openjdk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sudo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service jenkins start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Starting Jenkins                                          </a:t>
            </a:r>
            <a:r>
              <a:rPr lang="is-I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[  OK  ]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8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335" y="1229421"/>
            <a:ext cx="86502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$ </a:t>
            </a:r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sudo</a:t>
            </a:r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cat 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var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/lib/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jenkins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/secrets/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initialAdminPassword</a:t>
            </a:r>
            <a:endParaRPr lang="en-US" dirty="0">
              <a:solidFill>
                <a:srgbClr val="F4F4F4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somestring</a:t>
            </a:r>
            <a:endParaRPr lang="en-US" dirty="0">
              <a:solidFill>
                <a:srgbClr val="F4F4F4"/>
              </a:solidFill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865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EC2 Linux prompt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6" y="2275366"/>
            <a:ext cx="3784069" cy="2143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814083" y="19492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i="1" dirty="0" smtClean="0"/>
              <a:t>publicip</a:t>
            </a:r>
            <a:r>
              <a:rPr lang="en-US" dirty="0" smtClean="0"/>
              <a:t>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727934"/>
            <a:ext cx="4392833" cy="2523833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2920181" y="3303641"/>
            <a:ext cx="1219200" cy="2753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6634" y="1394089"/>
            <a:ext cx="382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these plugins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Elastic Beanstalk Deployment Plugin </a:t>
            </a:r>
            <a:r>
              <a:rPr lang="en-US" dirty="0" smtClean="0"/>
              <a:t>(not Publisher)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GitHub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Prep (for local testing)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https://www.python.org/downloads</a:t>
            </a:r>
            <a:r>
              <a:rPr lang="en-US" sz="1800" dirty="0" smtClean="0"/>
              <a:t>/</a:t>
            </a:r>
          </a:p>
          <a:p>
            <a:r>
              <a:rPr lang="en-US" dirty="0"/>
              <a:t>Install PIP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pip.pypa.io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 install &lt;module&gt;</a:t>
            </a:r>
          </a:p>
          <a:p>
            <a:r>
              <a:rPr lang="en-US" dirty="0" err="1" smtClean="0"/>
              <a:t>virtualenv</a:t>
            </a:r>
            <a:endParaRPr lang="en-US" dirty="0"/>
          </a:p>
          <a:p>
            <a:r>
              <a:rPr lang="en-US" dirty="0" smtClean="0"/>
              <a:t>pip </a:t>
            </a:r>
            <a:r>
              <a:rPr lang="en-US" dirty="0"/>
              <a:t>install flask==0.10.1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60" y="3735935"/>
            <a:ext cx="371233" cy="44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735934"/>
            <a:ext cx="278212" cy="389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3096" y="417011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337541" y="4124256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key 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Login to EC2 instance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su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 smtClean="0"/>
              <a:t>rsa</a:t>
            </a:r>
            <a:endParaRPr lang="en-US" dirty="0" smtClean="0"/>
          </a:p>
          <a:p>
            <a:r>
              <a:rPr lang="en-US" dirty="0" smtClean="0"/>
              <a:t>Public and private </a:t>
            </a:r>
            <a:r>
              <a:rPr lang="en-US" dirty="0" err="1" smtClean="0"/>
              <a:t>is_rsa</a:t>
            </a:r>
            <a:r>
              <a:rPr lang="en-US" dirty="0" smtClean="0"/>
              <a:t> files are in ~</a:t>
            </a:r>
            <a:r>
              <a:rPr lang="en-US" dirty="0" err="1" smtClean="0"/>
              <a:t>jenkins</a:t>
            </a:r>
            <a:r>
              <a:rPr lang="en-US" dirty="0" smtClean="0"/>
              <a:t>/.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7" y="1422400"/>
            <a:ext cx="6175396" cy="2060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32676"/>
            <a:ext cx="4781709" cy="2645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810000" y="8255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</a:t>
            </a:r>
            <a:r>
              <a:rPr lang="en-US" i="1" dirty="0" smtClean="0"/>
              <a:t>New Item, </a:t>
            </a:r>
            <a:r>
              <a:rPr lang="en-US" dirty="0" smtClean="0"/>
              <a:t>select Freestyle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8" y="2097259"/>
            <a:ext cx="3913239" cy="2682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Deploy 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2241753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9335" y="17279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966" y="16590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224730">
            <a:off x="1136947" y="1730084"/>
            <a:ext cx="3007438" cy="7207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355" y="-9242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3064337">
            <a:off x="3655973" y="2137857"/>
            <a:ext cx="3299418" cy="616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380" y="990055"/>
            <a:ext cx="7890387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ssh-keygen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1100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rsa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 ‘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trice@cisco.com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’</a:t>
            </a:r>
            <a:endParaRPr lang="en-US" sz="1100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1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Public Key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Settings &gt;&gt;</a:t>
            </a:r>
            <a:r>
              <a:rPr lang="en-US" sz="2000" dirty="0"/>
              <a:t> </a:t>
            </a:r>
            <a:r>
              <a:rPr lang="en-US" sz="2000" dirty="0" smtClean="0"/>
              <a:t>Deploy keys</a:t>
            </a:r>
          </a:p>
          <a:p>
            <a:r>
              <a:rPr lang="en-US" sz="2000" dirty="0" smtClean="0"/>
              <a:t>Click Add Deploy Key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public key</a:t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a title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9" y="1101211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1371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Private Key to Jenkins Job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New Freestyle Job</a:t>
            </a:r>
          </a:p>
          <a:p>
            <a:r>
              <a:rPr lang="en-US" sz="2000" dirty="0" smtClean="0"/>
              <a:t>Source Code </a:t>
            </a:r>
            <a:r>
              <a:rPr lang="en-US" sz="2000" dirty="0" err="1" smtClean="0"/>
              <a:t>Mgmt</a:t>
            </a:r>
            <a:r>
              <a:rPr lang="en-US" sz="2000" dirty="0" smtClean="0"/>
              <a:t>-&gt;</a:t>
            </a:r>
            <a:r>
              <a:rPr lang="en-US" sz="2000" dirty="0" err="1" smtClean="0"/>
              <a:t>Git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url</a:t>
            </a:r>
            <a:r>
              <a:rPr lang="en-US" sz="2000" dirty="0"/>
              <a:t>: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github.com/rtphokie/hello-world.git</a:t>
            </a:r>
          </a:p>
          <a:p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SSH with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userid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Private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038506"/>
            <a:ext cx="4431238" cy="3037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541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5" y="143949"/>
            <a:ext cx="8255000" cy="454025"/>
          </a:xfrm>
        </p:spPr>
        <p:txBody>
          <a:bodyPr/>
          <a:lstStyle/>
          <a:p>
            <a:r>
              <a:rPr lang="en-US" dirty="0" smtClean="0"/>
              <a:t>Jenkins: deploy to EB post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778933"/>
            <a:ext cx="4912580" cy="301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2071487">
            <a:off x="3645928" y="1010424"/>
            <a:ext cx="917675" cy="4805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08341" y="17780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08341" y="2930252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260741" y="19304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38800" y="1079500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AWS Credentials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>
            <a:off x="7277100" y="3606800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7277100" y="4008693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789618"/>
            <a:ext cx="5700042" cy="64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09" y="1413387"/>
            <a:ext cx="4201832" cy="334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54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Artifact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62"/>
            <a:ext cx="2328672" cy="1203494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2942329" y="1663590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3046013" y="1832162"/>
            <a:ext cx="1953732" cy="178686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166203"/>
            <a:ext cx="414650" cy="44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725593"/>
            <a:ext cx="414650" cy="44447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033857" y="2323217"/>
            <a:ext cx="2861125" cy="169520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07" y="2176136"/>
            <a:ext cx="245718" cy="460342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21287531">
            <a:off x="4002458" y="2776547"/>
            <a:ext cx="533013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85" y="2265358"/>
            <a:ext cx="200866" cy="26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33" y="2752882"/>
            <a:ext cx="376955" cy="317478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1612616" y="2605614"/>
            <a:ext cx="2002704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5" y="2907816"/>
            <a:ext cx="376955" cy="317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0" y="3362750"/>
            <a:ext cx="672575" cy="260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7854" y="1372174"/>
            <a:ext cx="1165437" cy="5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8770" y="1349169"/>
            <a:ext cx="706680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70894" y="108412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Production</a:t>
            </a:r>
          </a:p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46954" y="1358999"/>
            <a:ext cx="530986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62" y="2733835"/>
            <a:ext cx="302455" cy="4326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31554" y="3714917"/>
            <a:ext cx="687159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72" y="3684963"/>
            <a:ext cx="282557" cy="3504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82" y="3619024"/>
            <a:ext cx="211756" cy="306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0" y="3673603"/>
            <a:ext cx="174116" cy="3409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83445" y="4094024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07684" y="4015187"/>
            <a:ext cx="330890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IAM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694493" y="3924528"/>
            <a:ext cx="612734" cy="3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sp>
        <p:nvSpPr>
          <p:cNvPr id="72" name="Left-Right Arrow 71"/>
          <p:cNvSpPr/>
          <p:nvPr/>
        </p:nvSpPr>
        <p:spPr>
          <a:xfrm rot="21287531">
            <a:off x="4869564" y="2585825"/>
            <a:ext cx="2101988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26" y="3075897"/>
            <a:ext cx="376955" cy="317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0" y="2611410"/>
            <a:ext cx="414650" cy="44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549" y="2666697"/>
            <a:ext cx="299269" cy="33389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76251" y="135548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7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AWS bills based on running and stopped instances. To avoid unexpected bills: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Shutdown your EC2 instances and Elastic Beanstalk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Terminate them ASAP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863600"/>
            <a:ext cx="3129592" cy="34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Senior Information Security Engineer</a:t>
            </a:r>
          </a:p>
          <a:p>
            <a:pPr marL="0" indent="0">
              <a:buNone/>
            </a:pPr>
            <a:r>
              <a:rPr lang="en-US" dirty="0" smtClean="0"/>
              <a:t>Cisco Security &amp; Trust Organization</a:t>
            </a:r>
          </a:p>
          <a:p>
            <a:pPr marL="0" indent="0">
              <a:buNone/>
            </a:pPr>
            <a:r>
              <a:rPr lang="en-US" dirty="0" smtClean="0"/>
              <a:t>Research Triangle Park, North Carolina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293911"/>
            <a:ext cx="4530484" cy="1338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80" y="3459720"/>
            <a:ext cx="3004574" cy="10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2930584"/>
            <a:ext cx="1026696" cy="768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2982" y="492407"/>
            <a:ext cx="7496127" cy="1443083"/>
            <a:chOff x="626132" y="1863393"/>
            <a:chExt cx="7496127" cy="1443083"/>
          </a:xfrm>
          <a:solidFill>
            <a:schemeClr val="tx2"/>
          </a:solidFill>
        </p:grpSpPr>
        <p:sp>
          <p:nvSpPr>
            <p:cNvPr id="5" name="TextBox 4"/>
            <p:cNvSpPr txBox="1"/>
            <p:nvPr/>
          </p:nvSpPr>
          <p:spPr>
            <a:xfrm>
              <a:off x="626132" y="2300016"/>
              <a:ext cx="2621198" cy="646315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+mj-lt"/>
                </a:rPr>
                <a:t>Thank you.</a:t>
              </a:r>
              <a:endParaRPr lang="en-US" sz="36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black">
            <a:xfrm>
              <a:off x="6286242" y="2851177"/>
              <a:ext cx="116616" cy="44182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6965595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5798084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black">
            <a:xfrm>
              <a:off x="7425276" y="2840179"/>
              <a:ext cx="463750" cy="466297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6553371" y="2840179"/>
              <a:ext cx="302387" cy="466297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5566212" y="2225010"/>
              <a:ext cx="109835" cy="22703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5874021" y="2072754"/>
              <a:ext cx="109835" cy="37929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6176411" y="1863396"/>
              <a:ext cx="109835" cy="69876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black">
            <a:xfrm>
              <a:off x="6484220" y="2072752"/>
              <a:ext cx="109835" cy="3792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6785247" y="2225012"/>
              <a:ext cx="116616" cy="22703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7093060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7400872" y="1863393"/>
              <a:ext cx="111191" cy="69876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7703257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011068" y="2225012"/>
              <a:ext cx="111191" cy="22703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71770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82" y="1944829"/>
            <a:ext cx="3866732" cy="175431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3600" b="1" dirty="0" err="1" smtClean="0">
                <a:solidFill>
                  <a:schemeClr val="tx2"/>
                </a:solidFill>
                <a:latin typeface="+mj-lt"/>
              </a:rPr>
              <a:t>trice@cisco.com</a:t>
            </a:r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US" sz="3600" b="1" dirty="0" smtClean="0">
                <a:solidFill>
                  <a:schemeClr val="tx2"/>
                </a:solidFill>
                <a:latin typeface="+mj-lt"/>
              </a:rPr>
              <a:t>      @rtphokie</a:t>
            </a:r>
            <a:endParaRPr 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9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we will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203767" cy="3782397"/>
          </a:xfrm>
        </p:spPr>
        <p:txBody>
          <a:bodyPr>
            <a:normAutofit/>
          </a:bodyPr>
          <a:lstStyle/>
          <a:p>
            <a:r>
              <a:rPr lang="en-US" dirty="0" smtClean="0"/>
              <a:t>A source code repository </a:t>
            </a:r>
          </a:p>
          <a:p>
            <a:r>
              <a:rPr lang="en-US" dirty="0" smtClean="0"/>
              <a:t>A centralized build server</a:t>
            </a:r>
          </a:p>
          <a:p>
            <a:r>
              <a:rPr lang="en-US" dirty="0" smtClean="0"/>
              <a:t>Deploy a simple micro service into the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Along the way, we’ll form them into a continuous integration toolchain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securely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784" y="582118"/>
            <a:ext cx="726563" cy="726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238865"/>
            <a:ext cx="624530" cy="731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16" y="1996632"/>
            <a:ext cx="555897" cy="76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483" y="3167030"/>
            <a:ext cx="1692242" cy="1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2713477" y="2435162"/>
            <a:ext cx="1531515" cy="1248329"/>
            <a:chOff x="2942445" y="3067648"/>
            <a:chExt cx="1531515" cy="12483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445" y="3155129"/>
              <a:ext cx="835742" cy="5078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8456" y="3067648"/>
              <a:ext cx="665504" cy="68278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1602" y="4056974"/>
              <a:ext cx="925010" cy="25900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38" y="3750437"/>
              <a:ext cx="1023374" cy="23025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64741" y="949281"/>
            <a:ext cx="7418438" cy="1391265"/>
            <a:chOff x="929149" y="1617406"/>
            <a:chExt cx="7418438" cy="1391265"/>
          </a:xfrm>
        </p:grpSpPr>
        <p:grpSp>
          <p:nvGrpSpPr>
            <p:cNvPr id="35" name="Group 34"/>
            <p:cNvGrpSpPr/>
            <p:nvPr/>
          </p:nvGrpSpPr>
          <p:grpSpPr>
            <a:xfrm>
              <a:off x="929149" y="1617406"/>
              <a:ext cx="7418438" cy="1391264"/>
              <a:chOff x="899652" y="2158181"/>
              <a:chExt cx="4547420" cy="904567"/>
            </a:xfrm>
          </p:grpSpPr>
          <p:sp>
            <p:nvSpPr>
              <p:cNvPr id="44" name="Can 43"/>
              <p:cNvSpPr/>
              <p:nvPr/>
            </p:nvSpPr>
            <p:spPr>
              <a:xfrm rot="5400000">
                <a:off x="109138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an 44"/>
              <p:cNvSpPr/>
              <p:nvPr/>
            </p:nvSpPr>
            <p:spPr>
              <a:xfrm rot="5400000">
                <a:off x="217784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 rot="5400000">
                <a:off x="326431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an 46"/>
              <p:cNvSpPr/>
              <p:nvPr/>
            </p:nvSpPr>
            <p:spPr>
              <a:xfrm rot="5400000">
                <a:off x="435077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58267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30673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BUILD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67639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STAGING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5486" y="1648183"/>
              <a:ext cx="1514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39551" y="2408507"/>
              <a:ext cx="14023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Developers</a:t>
              </a:r>
            </a:p>
            <a:p>
              <a:pPr algn="ctr"/>
              <a:r>
                <a:rPr lang="en-US" sz="1100" i="1" dirty="0" smtClean="0"/>
                <a:t>commit code &amp; test changes</a:t>
              </a:r>
              <a:endParaRPr lang="en-US" sz="1100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244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Changes are built ..</a:t>
              </a:r>
              <a:endParaRPr lang="en-US" sz="1100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352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100" i="1" dirty="0" smtClean="0"/>
                <a:t>…</a:t>
              </a:r>
              <a:r>
                <a:rPr lang="en-US" sz="1100" i="1" dirty="0" smtClean="0"/>
                <a:t> and tested</a:t>
              </a:r>
              <a:endParaRPr lang="en-US" sz="1100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43100" y="2556387"/>
              <a:ext cx="1578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Deployed to </a:t>
              </a:r>
            </a:p>
            <a:p>
              <a:pPr algn="ctr"/>
              <a:r>
                <a:rPr lang="en-US" sz="1100" i="1" dirty="0" smtClean="0"/>
                <a:t>public servers</a:t>
              </a:r>
              <a:endParaRPr lang="en-US" sz="110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93872" y="2471194"/>
            <a:ext cx="1637269" cy="1334539"/>
            <a:chOff x="4538519" y="2343904"/>
            <a:chExt cx="1637269" cy="13345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8519" y="2343904"/>
              <a:ext cx="1637269" cy="3749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4269" y="2647774"/>
              <a:ext cx="1445767" cy="1421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1564" y="2781798"/>
              <a:ext cx="1426043" cy="34138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564" y="3022728"/>
              <a:ext cx="1311430" cy="655715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844073" y="2405817"/>
            <a:ext cx="1768565" cy="1224161"/>
            <a:chOff x="844073" y="2405817"/>
            <a:chExt cx="1768565" cy="1224161"/>
          </a:xfrm>
        </p:grpSpPr>
        <p:grpSp>
          <p:nvGrpSpPr>
            <p:cNvPr id="54" name="Group 53"/>
            <p:cNvGrpSpPr/>
            <p:nvPr/>
          </p:nvGrpSpPr>
          <p:grpSpPr>
            <a:xfrm>
              <a:off x="844073" y="2405817"/>
              <a:ext cx="1768565" cy="631644"/>
              <a:chOff x="930058" y="3067648"/>
              <a:chExt cx="1768565" cy="63164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377" y="3118792"/>
                <a:ext cx="967500" cy="5805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058" y="3067648"/>
                <a:ext cx="586886" cy="5868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5730" y="3090673"/>
                <a:ext cx="422893" cy="571891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90" y="3116699"/>
              <a:ext cx="1036928" cy="513279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178692" y="2435162"/>
            <a:ext cx="1743108" cy="1855549"/>
            <a:chOff x="6178692" y="2435162"/>
            <a:chExt cx="1743108" cy="1855549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93630" y="3041865"/>
              <a:ext cx="1313232" cy="51212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78692" y="2435162"/>
              <a:ext cx="1743108" cy="63048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78692" y="3553989"/>
              <a:ext cx="1050220" cy="73672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7280" y="3580090"/>
              <a:ext cx="684520" cy="684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1843537"/>
            <a:ext cx="544781" cy="56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189776" y="1963623"/>
            <a:ext cx="2695464" cy="294967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sp>
        <p:nvSpPr>
          <p:cNvPr id="22" name="Left-Right Arrow 21"/>
          <p:cNvSpPr/>
          <p:nvPr/>
        </p:nvSpPr>
        <p:spPr>
          <a:xfrm rot="20836926">
            <a:off x="5173889" y="2421763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1-1:30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1:30-1:45 Fork the GitHub Hello Word Repo</a:t>
            </a:r>
          </a:p>
          <a:p>
            <a:r>
              <a:rPr lang="en-US" dirty="0" smtClean="0"/>
              <a:t>1:45-2:30 Provision EC2, Elastic Beanstalk and security groups</a:t>
            </a:r>
          </a:p>
          <a:p>
            <a:r>
              <a:rPr lang="en-US" dirty="0"/>
              <a:t>2:30-3:00 install 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3:30-4:30 </a:t>
            </a:r>
          </a:p>
          <a:p>
            <a:pPr lvl="1"/>
            <a:r>
              <a:rPr lang="en-US" dirty="0" smtClean="0"/>
              <a:t>trigger Jenkins builds from GitHub updates via keys,</a:t>
            </a:r>
          </a:p>
          <a:p>
            <a:pPr lvl="1"/>
            <a:r>
              <a:rPr lang="en-US" dirty="0" smtClean="0"/>
              <a:t>trigger deployment from Jenkins to Elastic Beanstalk via keys</a:t>
            </a:r>
          </a:p>
          <a:p>
            <a:r>
              <a:rPr lang="en-US" dirty="0" smtClean="0"/>
              <a:t>4:30-5:00 CI/CD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source code from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github.com/rtphokie/hello-world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9" y="1476908"/>
            <a:ext cx="5142271" cy="27127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779639" y="2713704"/>
            <a:ext cx="1101213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6819490" y="2713703"/>
            <a:ext cx="991419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92850" y="28141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Clone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8360" y="263764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clone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</p:sld>
</file>

<file path=ppt/theme/theme1.xml><?xml version="1.0" encoding="utf-8"?>
<a:theme xmlns:a="http://schemas.openxmlformats.org/drawingml/2006/main" name="SecCon2017-v1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35426</TotalTime>
  <Words>630</Words>
  <Application>Microsoft Macintosh PowerPoint</Application>
  <PresentationFormat>On-screen Show (16:9)</PresentationFormat>
  <Paragraphs>235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</vt:lpstr>
      <vt:lpstr>Courier New</vt:lpstr>
      <vt:lpstr>Helvetica Neue</vt:lpstr>
      <vt:lpstr>Mangal</vt:lpstr>
      <vt:lpstr>Monaco</vt:lpstr>
      <vt:lpstr>SecCon2017-v1</vt:lpstr>
      <vt:lpstr>Securing your  DevOps Toolchain in the Cloud</vt:lpstr>
      <vt:lpstr>Prerequisites</vt:lpstr>
      <vt:lpstr>Python Prep (for local testing)</vt:lpstr>
      <vt:lpstr>About Me</vt:lpstr>
      <vt:lpstr>In this workshop we will setup</vt:lpstr>
      <vt:lpstr>Code pipeline</vt:lpstr>
      <vt:lpstr>Our Continuous Delivery Pipeline</vt:lpstr>
      <vt:lpstr>Agenda</vt:lpstr>
      <vt:lpstr>Get the app source code from GitHub</vt:lpstr>
      <vt:lpstr>Get the app running locally</vt:lpstr>
      <vt:lpstr>Test application locally</vt:lpstr>
      <vt:lpstr>Our Continuous Delivery Pipeline</vt:lpstr>
      <vt:lpstr>AWS console</vt:lpstr>
      <vt:lpstr>Elastic Beanstalk: Provision</vt:lpstr>
      <vt:lpstr>Elastic Beanstalk provision</vt:lpstr>
      <vt:lpstr>IAM: Provision EB User</vt:lpstr>
      <vt:lpstr>Our Continuous Delivery Pipeline</vt:lpstr>
      <vt:lpstr>EC2: security group</vt:lpstr>
      <vt:lpstr>EC2: launch EC2 instance</vt:lpstr>
      <vt:lpstr>AWS: launch EC2 instance</vt:lpstr>
      <vt:lpstr>Select a free tier eligible instance type, launch</vt:lpstr>
      <vt:lpstr>Create key pair &amp; launch</vt:lpstr>
      <vt:lpstr>~/.ssh/config shortcut</vt:lpstr>
      <vt:lpstr>Login!</vt:lpstr>
      <vt:lpstr>Jenkins </vt:lpstr>
      <vt:lpstr>Jenkins: installation</vt:lpstr>
      <vt:lpstr>If you get Java8 errors</vt:lpstr>
      <vt:lpstr>Jenkins: Login</vt:lpstr>
      <vt:lpstr>Jenkins: Plugins</vt:lpstr>
      <vt:lpstr>Our Continuous Delivery Pipeline</vt:lpstr>
      <vt:lpstr>Create a key pair</vt:lpstr>
      <vt:lpstr>Create a build job</vt:lpstr>
      <vt:lpstr>Github: Deploy key</vt:lpstr>
      <vt:lpstr>Apply Public Key to Github</vt:lpstr>
      <vt:lpstr>Apply Private Key to Jenkins Job</vt:lpstr>
      <vt:lpstr>Our Continuous Delivery Pipeline</vt:lpstr>
      <vt:lpstr>Jenkins: deploy to EB post build</vt:lpstr>
      <vt:lpstr>Artifact Management</vt:lpstr>
      <vt:lpstr>Before you go</vt:lpstr>
      <vt:lpstr>PowerPoint Presentation</vt:lpstr>
    </vt:vector>
  </TitlesOfParts>
  <Company>Cisco Systems,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 Udoh</dc:creator>
  <dc:description>Cisco Confidential</dc:description>
  <cp:lastModifiedBy>Tony Rice</cp:lastModifiedBy>
  <cp:revision>133</cp:revision>
  <cp:lastPrinted>2017-10-14T03:58:56Z</cp:lastPrinted>
  <dcterms:created xsi:type="dcterms:W3CDTF">2011-09-11T03:54:45Z</dcterms:created>
  <dcterms:modified xsi:type="dcterms:W3CDTF">2017-10-16T12:33:50Z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trice</vt:lpwstr>
  </property>
  <property fmtid="{D5CDD505-2E9C-101B-9397-08002B2CF9AE}" pid="3" name="Offisync_UniqueId">
    <vt:lpwstr>1801582</vt:lpwstr>
  </property>
  <property fmtid="{D5CDD505-2E9C-101B-9397-08002B2CF9AE}" pid="4" name="Offisync_UpdateToken">
    <vt:lpwstr>3</vt:lpwstr>
  </property>
  <property fmtid="{D5CDD505-2E9C-101B-9397-08002B2CF9AE}" pid="5" name="Jive_VersionGuid">
    <vt:lpwstr>ab5b109d-e834-4c6a-97aa-e61d2cb4a35d</vt:lpwstr>
  </property>
  <property fmtid="{D5CDD505-2E9C-101B-9397-08002B2CF9AE}" pid="6" name="Offisync_ProviderInitializationData">
    <vt:lpwstr>https://cisco.jiveon.com</vt:lpwstr>
  </property>
  <property fmtid="{D5CDD505-2E9C-101B-9397-08002B2CF9AE}" pid="7" name="Offisync_ServerID">
    <vt:lpwstr>07841bbc-cd3c-4a76-827f-75a2226890f4</vt:lpwstr>
  </property>
</Properties>
</file>